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42" y="216748"/>
            <a:ext cx="7545271" cy="54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5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62C03E-1470-48E0-AD1F-84EEB9B11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758DCF5-4311-4AA0-9921-5C30B14A03D3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FBF561A-A620-4247-AF8C-4241BC1C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AF32D185-3971-4485-93DD-D540FCFCE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4E8C00-5A2B-4E87-A326-C3C5B93785A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1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7" y="232784"/>
            <a:ext cx="7464486" cy="54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5CE70E-FE42-4E01-9EA5-D3EC93B78D05}"/>
              </a:ext>
            </a:extLst>
          </p:cNvPr>
          <p:cNvSpPr/>
          <p:nvPr userDrawn="1"/>
        </p:nvSpPr>
        <p:spPr>
          <a:xfrm>
            <a:off x="6" y="969485"/>
            <a:ext cx="9143999" cy="5888515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8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459513-E97F-487C-973C-40B3A03564BD}"/>
              </a:ext>
            </a:extLst>
          </p:cNvPr>
          <p:cNvSpPr/>
          <p:nvPr userDrawn="1"/>
        </p:nvSpPr>
        <p:spPr>
          <a:xfrm>
            <a:off x="6" y="1219204"/>
            <a:ext cx="9143999" cy="56387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326379-7BA4-4CAF-9933-7709F3D7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702A5B2-FD06-4B87-A216-10FCB5B90A2B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AF8CF51-889F-4C47-9D68-8DAF2235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1AE45522-8386-4542-B941-F9351E0A7A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675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FF00EF-0062-4087-851E-3B3DF70AF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17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00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0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40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9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subheader only (long title)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prstClr val="black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prstClr val="black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prstClr val="black"/>
              </a:solidFill>
              <a:latin typeface="Calibri Light" charset="0"/>
              <a:cs typeface="Calibri Light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9" y="709613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361741" y="1135127"/>
            <a:ext cx="8204199" cy="4735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4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2" y="244727"/>
            <a:ext cx="7257979" cy="34290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945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8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 and subheader only (long title)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A745071-2C3D-44D3-AA18-AF4CECC6D77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3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 and subheader only (long titl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A745071-2C3D-44D3-AA18-AF4CECC6D77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E37C15-3FCC-5042-A472-8F9A736A2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6D5ED21D-CB3B-4BFA-8321-970DC9C68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206" y="3545332"/>
            <a:ext cx="4489450" cy="905933"/>
          </a:xfrm>
        </p:spPr>
        <p:txBody>
          <a:bodyPr/>
          <a:lstStyle>
            <a:lvl1pPr marL="0" indent="0" algn="l" defTabSz="457094" rtl="0" eaLnBrk="1" latinLnBrk="0" hangingPunct="1">
              <a:lnSpc>
                <a:spcPts val="2940"/>
              </a:lnSpc>
              <a:buNone/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457094" rtl="0" eaLnBrk="1" latinLnBrk="0" hangingPunct="1">
              <a:lnSpc>
                <a:spcPts val="2940"/>
              </a:lnSpc>
              <a:defRPr lang="en-GB" sz="3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8058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6FD2E2-639B-41AB-AB71-081FF4C0F469}"/>
              </a:ext>
            </a:extLst>
          </p:cNvPr>
          <p:cNvSpPr txBox="1"/>
          <p:nvPr userDrawn="1"/>
        </p:nvSpPr>
        <p:spPr>
          <a:xfrm>
            <a:off x="8326031" y="6463391"/>
            <a:ext cx="598180" cy="215421"/>
          </a:xfrm>
          <a:prstGeom prst="rect">
            <a:avLst/>
          </a:prstGeom>
          <a:noFill/>
        </p:spPr>
        <p:txBody>
          <a:bodyPr wrap="none" lIns="91410" tIns="45709" rIns="91410" bIns="45709" rtlCol="0">
            <a:spAutoFit/>
          </a:bodyPr>
          <a:lstStyle/>
          <a:p>
            <a:pPr algn="r" defTabSz="609356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356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41" y="252413"/>
            <a:ext cx="7160123" cy="4572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84" y="6485077"/>
            <a:ext cx="6487023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1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271" indent="0">
              <a:buFontTx/>
              <a:buNone/>
              <a:defRPr/>
            </a:lvl2pPr>
            <a:lvl3pPr marL="609356" indent="0">
              <a:buFontTx/>
              <a:buNone/>
              <a:defRPr/>
            </a:lvl3pPr>
            <a:lvl4pPr marL="848446" indent="0">
              <a:buFontTx/>
              <a:buNone/>
              <a:defRPr/>
            </a:lvl4pPr>
            <a:lvl5pPr marL="1087528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5" y="709613"/>
            <a:ext cx="8399595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600" dirty="0"/>
              <a:t>Bullet level three</a:t>
            </a:r>
          </a:p>
          <a:p>
            <a:pPr lvl="3"/>
            <a:r>
              <a:rPr lang="en-US" sz="1500" dirty="0"/>
              <a:t>Bullet level four</a:t>
            </a:r>
          </a:p>
          <a:p>
            <a:pPr lvl="4"/>
            <a:r>
              <a:rPr lang="en-US" sz="1600" dirty="0"/>
              <a:t>Bullet level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08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AF4606-9D8A-AC4C-88F9-749D80A0F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-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1C157A-BF4F-4C1A-B90F-001CC22A3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709" y="2306072"/>
            <a:ext cx="4489450" cy="905933"/>
          </a:xfrm>
        </p:spPr>
        <p:txBody>
          <a:bodyPr/>
          <a:lstStyle>
            <a:lvl1pPr marL="0" indent="0" algn="l" defTabSz="609450" rtl="0" eaLnBrk="1" latinLnBrk="0" hangingPunct="1">
              <a:lnSpc>
                <a:spcPts val="3920"/>
              </a:lnSpc>
              <a:buNone/>
              <a:defRPr lang="en-US" sz="4000" kern="1200" dirty="0" smtClean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609450" rtl="0" eaLnBrk="1" latinLnBrk="0" hangingPunct="1">
              <a:lnSpc>
                <a:spcPts val="3920"/>
              </a:lnSpc>
              <a:defRPr lang="en-GB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68845F-CC81-2141-AA1F-D967E443C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4516" y="5381574"/>
            <a:ext cx="1915944" cy="9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F789E3-F82C-4D95-AB6F-964A05F6955F}"/>
              </a:ext>
            </a:extLst>
          </p:cNvPr>
          <p:cNvSpPr/>
          <p:nvPr userDrawn="1"/>
        </p:nvSpPr>
        <p:spPr>
          <a:xfrm>
            <a:off x="6" y="1219204"/>
            <a:ext cx="9143999" cy="56387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9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6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6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1" y="136539"/>
            <a:ext cx="7995814" cy="540791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1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4/20/2020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AD0ACD-E93D-403E-9369-F6B948889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2D0D7BC-BCCE-46F5-8C83-D50C4F8A8E63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AD9E16F-5E99-46BA-BB6C-A581C5BE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C1A2F90A-79BD-4679-9AD1-F4B0430FF4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476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873" y="39144"/>
            <a:ext cx="7886700" cy="638175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980" y="816713"/>
            <a:ext cx="8102370" cy="536025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AE61EC-37E0-47CA-A089-9D365AE2E675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C9864D1-7E2A-4B24-89CB-03C60B8CDCC8}"/>
              </a:ext>
            </a:extLst>
          </p:cNvPr>
          <p:cNvCxnSpPr>
            <a:cxnSpLocks/>
          </p:cNvCxnSpPr>
          <p:nvPr userDrawn="1"/>
        </p:nvCxnSpPr>
        <p:spPr>
          <a:xfrm>
            <a:off x="371879" y="709613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C4208E-E6DF-4127-AE78-C5D6CE4CE296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4D4D4F"/>
          </a:solidFill>
          <a:latin typeface="+mn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F29411A-B9AC-C346-9265-D3906CB47B2B}"/>
              </a:ext>
            </a:extLst>
          </p:cNvPr>
          <p:cNvSpPr/>
          <p:nvPr/>
        </p:nvSpPr>
        <p:spPr>
          <a:xfrm>
            <a:off x="289022" y="6313567"/>
            <a:ext cx="8520499" cy="356120"/>
          </a:xfrm>
          <a:prstGeom prst="rect">
            <a:avLst/>
          </a:prstGeom>
        </p:spPr>
        <p:txBody>
          <a:bodyPr wrap="square" lIns="108821" tIns="54418" rIns="108821" bIns="54418">
            <a:spAutoFit/>
          </a:bodyPr>
          <a:lstStyle/>
          <a:p>
            <a:pPr marL="161529" indent="-161529" defTabSz="816161">
              <a:tabLst>
                <a:tab pos="76517" algn="l"/>
              </a:tabLst>
              <a:defRPr/>
            </a:pPr>
            <a:r>
              <a:rPr lang="en-ZA" sz="800" b="1" i="1" dirty="0">
                <a:solidFill>
                  <a:srgbClr val="E035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note:</a:t>
            </a:r>
          </a:p>
          <a:p>
            <a:pPr marL="161529" indent="-161529" defTabSz="725479">
              <a:tabLst>
                <a:tab pos="76517" algn="l"/>
              </a:tabLst>
              <a:defRPr/>
            </a:pPr>
            <a:r>
              <a:rPr lang="en-ZA" sz="800" i="1" dirty="0">
                <a:solidFill>
                  <a:srgbClr val="4D4D4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Momentum Investments abstains when there is a conflict of interest situation (i.e. related parties)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0BD671-BC73-464B-BB7F-A143B3A0C28C}"/>
              </a:ext>
            </a:extLst>
          </p:cNvPr>
          <p:cNvSpPr txBox="1"/>
          <p:nvPr/>
        </p:nvSpPr>
        <p:spPr>
          <a:xfrm>
            <a:off x="8444051" y="6462051"/>
            <a:ext cx="482788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94"/>
            <a:r>
              <a:rPr lang="en-ZA" sz="600" dirty="0">
                <a:solidFill>
                  <a:srgbClr val="575758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575758"/>
                </a:solidFill>
                <a:latin typeface="Calibri Light" charset="0"/>
                <a:cs typeface="Calibri Light" charset="0"/>
              </a:rPr>
              <a:pPr algn="r" defTabSz="457094"/>
              <a:t>1</a:t>
            </a:fld>
            <a:endParaRPr lang="en-US" sz="600" dirty="0">
              <a:solidFill>
                <a:srgbClr val="575758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E98AC-EE1A-4618-87D6-67B9C53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Fourth quarter 2019 proxy </a:t>
            </a:r>
            <a:r>
              <a:rPr lang="en-US" dirty="0"/>
              <a:t>voting summary </a:t>
            </a:r>
            <a:endParaRPr lang="en-Z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97241"/>
              </p:ext>
            </p:extLst>
          </p:nvPr>
        </p:nvGraphicFramePr>
        <p:xfrm>
          <a:off x="395288" y="852441"/>
          <a:ext cx="8424864" cy="5385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2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2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4227">
                <a:tc>
                  <a:txBody>
                    <a:bodyPr/>
                    <a:lstStyle/>
                    <a:p>
                      <a:pPr marL="252000" algn="l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Number of </a:t>
                      </a:r>
                      <a:r>
                        <a:rPr lang="en-ZA" sz="1500" b="1" baseline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 shareholder meetings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353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51435" marR="51435" marT="34291" marB="34291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353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resolutions</a:t>
                      </a: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ctr" latinLnBrk="0" hangingPunct="1"/>
                      <a:r>
                        <a:rPr lang="en-ZA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1 540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Abstentions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34</a:t>
                      </a:r>
                      <a:endParaRPr lang="en-ZA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Votes in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favour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1 315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Votes against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288925" indent="-254000" algn="l"/>
                      <a:r>
                        <a:rPr lang="en-US" sz="15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Remuneration </a:t>
                      </a:r>
                      <a:r>
                        <a:rPr lang="en-US" sz="150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issues</a:t>
                      </a:r>
                      <a:endParaRPr lang="en-ZA" sz="1500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Director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issues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ctr" latinLnBrk="0" hangingPunct="1"/>
                      <a:r>
                        <a:rPr lang="en-ZA" sz="15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Share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issuance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 Buy-back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shares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ZA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Political </a:t>
                      </a:r>
                      <a:r>
                        <a:rPr lang="en-ZA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Donations</a:t>
                      </a: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 Audit</a:t>
                      </a:r>
                      <a:r>
                        <a:rPr lang="en-ZA" sz="15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Rotation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ZA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Dis-application </a:t>
                      </a:r>
                      <a:r>
                        <a:rPr lang="en-ZA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 pre-emption rights</a:t>
                      </a: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ZA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 Financial </a:t>
                      </a:r>
                      <a:r>
                        <a:rPr lang="en-ZA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Assistance</a:t>
                      </a: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marL="36000" algn="l"/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5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Amendments </a:t>
                      </a:r>
                      <a:r>
                        <a:rPr lang="en-US" sz="15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Memorandum of Incorporation</a:t>
                      </a:r>
                      <a:endParaRPr lang="en-ZA" sz="15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34291" marB="34291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7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Momentu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66"/>
      </a:accent1>
      <a:accent2>
        <a:srgbClr val="C7C8CA"/>
      </a:accent2>
      <a:accent3>
        <a:srgbClr val="FF9F1A"/>
      </a:accent3>
      <a:accent4>
        <a:srgbClr val="E91F77"/>
      </a:accent4>
      <a:accent5>
        <a:srgbClr val="00B3E4"/>
      </a:accent5>
      <a:accent6>
        <a:srgbClr val="00BD71"/>
      </a:accent6>
      <a:hlink>
        <a:srgbClr val="CD27AF"/>
      </a:hlink>
      <a:folHlink>
        <a:srgbClr val="FF691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9_Office Theme</vt:lpstr>
      <vt:lpstr>Fourth quarter 2019 proxy voting summary </vt:lpstr>
    </vt:vector>
  </TitlesOfParts>
  <Company>Metropolitan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quarter 2019 proxy voting summary</dc:title>
  <dc:creator>Piet van der Merwe</dc:creator>
  <cp:lastModifiedBy>Piet van der Merwe</cp:lastModifiedBy>
  <cp:revision>2</cp:revision>
  <dcterms:created xsi:type="dcterms:W3CDTF">2020-04-20T13:46:26Z</dcterms:created>
  <dcterms:modified xsi:type="dcterms:W3CDTF">2020-04-20T13:48:37Z</dcterms:modified>
</cp:coreProperties>
</file>